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4" r:id="rId4"/>
    <p:sldId id="269" r:id="rId5"/>
    <p:sldId id="273" r:id="rId6"/>
    <p:sldId id="270" r:id="rId7"/>
    <p:sldId id="271" r:id="rId8"/>
    <p:sldId id="267" r:id="rId9"/>
    <p:sldId id="261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268EF-4D5D-5950-383E-0A164464A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85CFD7-F68F-D3AF-2339-1F8184CFC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38BC6-0F37-2B8F-3398-657BCB1BE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28AF2-08F9-343F-1350-705DF3813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31695-FF9C-17C6-5252-C35B04B8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494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5CFA5-70A6-F730-DC41-9025DB62E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23814-C4A3-6B75-DCEF-11FC90E54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D6EBF-DA5E-95A3-CABB-940BE84DB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A686D-F60D-FEA0-F93E-2CCB5D032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31474-0355-D3E5-A80C-99F97BA9C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81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CBA54F-F916-5205-609B-C883B61B31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27BAA3-EB38-DDFC-0B82-17F82A6C95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C33A4-FB2B-84BC-A0DA-AF8ABC352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AE0F6-3864-D08A-5C4E-403BA6849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2BEF3-865B-764A-3D29-66C01F64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82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0C94-58A6-C385-F7FC-000F48D64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8AE23-4849-7BD5-A9A4-4E757AE45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F64FD-AE82-D2C4-6EFB-3422215E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EA39B-46E9-B3C9-A769-53279058C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1D784-9889-EB6F-FB0D-C864642AE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75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484C-62EA-5CCC-67ED-4ED836DEE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7D2F9-9C06-CEDA-574C-B71D400DF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06466-2DA5-0DF7-D906-F1DE4A77E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1B6F9-1753-0357-AEC6-629BDCCC7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3875D-D45A-51EF-2A6C-E7BC97508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45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F11BB-8F06-1313-3567-9BF6B3878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A58E8-AD67-D69A-91CD-2EEC872E35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429DAD-D3DC-7F7B-923C-1E3B4387E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249E39-7D70-3359-2AB5-F60A33977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F12BB-DEBB-FB36-E0B1-E9A78B98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0F32BE-00D5-C836-1CB8-21641155C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884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61AC4-8FCE-F4CA-566D-5652A002B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C7677-9230-6A33-D878-9895E2635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C73934-249C-C74E-66A3-050A772CF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96367F-D6D5-1878-C67E-B71DA490F5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3DEE56-9AB4-2546-239F-444EC22058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ECAC9E-F04C-4824-5B4D-208C40598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770B85-0C6E-482C-A575-B17C9DA58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3487F6-13FE-8FAC-BEAA-236E92BB6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63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50904-C345-8539-41D7-3A8893E7C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5B36D5-193A-D20A-3B22-0704D54FA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ECF268-D3D8-0EBD-A2F1-7CC70E06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24236-E0A9-963F-F3EE-BE48002CF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440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20D1BF-056B-9B29-E405-52F6B4547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CF2503-7143-ED2F-3027-BC11ED2CD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3BA8EA-35B2-415E-D80A-D6543E441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99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3B41C-EC64-86E4-3E08-093B43A6D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48158-25E6-1941-78EF-573181C15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22D5B-C1E8-D471-F747-7E1522620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E7F08-BD2D-3D01-E1BE-4244F418C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CF036-5830-50AD-8A3B-C519909B6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471A5-4839-FC62-6731-481380207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223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7F4A0-CC5F-291A-E230-4ACBE9FF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153989-4358-AE3E-27D4-4608497C0E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645B3-861C-F726-CE0E-02CA8F4E8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1DD359-C945-9478-8DA0-38113C69A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8F163-C0BA-48BD-FE0C-994474047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3AE870-256A-0F21-0C4B-A474C6277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94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14E579-6733-5DC4-2D77-4256F682C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AFCFFF-37DA-07F5-FB40-D891C8E96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AB70D-C600-DB80-8946-102CB58F62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CAD19-1979-1232-F69A-6795275C1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BE85C-4AAA-612E-BDE2-CB8C648012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44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sexplained.com/color-models/" TargetMode="External"/><Relationship Id="rId2" Type="http://schemas.openxmlformats.org/officeDocument/2006/relationships/hyperlink" Target="https://www.techtarget.com/whatis/definition/pixe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eeksforgeeks.org/difference-between-rgb-cmyk-hsv-and-yiq-color-models/" TargetMode="External"/><Relationship Id="rId4" Type="http://schemas.openxmlformats.org/officeDocument/2006/relationships/hyperlink" Target="https://www.pantone.com/articles/color-fundamentals/color-models-explaine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B0B93-8B27-CFD8-AB7F-59EBEE556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385058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2250"/>
              </a:spcAft>
            </a:pPr>
            <a:r>
              <a:rPr lang="en-US" sz="24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A04 "Image Processing Adventure Quest"</a:t>
            </a:r>
            <a:br>
              <a:rPr lang="en-US" sz="24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</a:b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 b="0" i="0">
                <a:solidFill>
                  <a:srgbClr val="2D3B45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Martin Demel, Brandie Griffin, Jordan Allen, Sydney Chilson, Marvin Azuogu.</a:t>
            </a: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  </a:t>
            </a:r>
            <a:br>
              <a:rPr lang="en-US" sz="18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</a:br>
            <a:r>
              <a:rPr lang="en-US" sz="18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Department of Science, Technology, Engineering &amp; Math, Houston Community College</a:t>
            </a: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ITAI-1370: History of Artificial Intelligence </a:t>
            </a: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>
                <a:solidFill>
                  <a:srgbClr val="000000"/>
                </a:solidFill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Patricia McManus</a:t>
            </a: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>
                <a:solidFill>
                  <a:srgbClr val="000000"/>
                </a:solidFill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September 18</a:t>
            </a:r>
            <a:r>
              <a:rPr lang="en-US" sz="1800" baseline="30000">
                <a:solidFill>
                  <a:srgbClr val="000000"/>
                </a:solidFill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th</a:t>
            </a:r>
            <a:r>
              <a:rPr lang="en-US" sz="1800">
                <a:solidFill>
                  <a:srgbClr val="000000"/>
                </a:solidFill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, 2024</a:t>
            </a:r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6192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1FC02-6D0D-A657-EAB9-A1067B64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" panose="020B0502040204020203" pitchFamily="34" charset="0"/>
                <a:cs typeface="Segoe UI" panose="020B0502040204020203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99469-E13D-9464-05AF-126273E25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>
                <a:latin typeface="Segoe UI"/>
                <a:ea typeface="+mn-lt"/>
                <a:cs typeface="Segoe UI"/>
              </a:rPr>
              <a:t>Gillis, A. S. (2022, August 30). </a:t>
            </a:r>
            <a:r>
              <a:rPr lang="en-US" sz="1400" i="1">
                <a:latin typeface="Segoe UI"/>
                <a:ea typeface="+mn-lt"/>
                <a:cs typeface="Segoe UI"/>
              </a:rPr>
              <a:t>What is a pixel? definition, meaning and how they work: TechTarget</a:t>
            </a:r>
            <a:r>
              <a:rPr lang="en-US" sz="1400">
                <a:latin typeface="Segoe UI"/>
                <a:ea typeface="+mn-lt"/>
                <a:cs typeface="Segoe UI"/>
              </a:rPr>
              <a:t>. What Is. </a:t>
            </a:r>
            <a:r>
              <a:rPr lang="en-US" sz="1400">
                <a:latin typeface="Segoe UI"/>
                <a:ea typeface="+mn-lt"/>
                <a:cs typeface="Segoe UI"/>
                <a:hlinkClick r:id="rId2"/>
              </a:rPr>
              <a:t>https://www.techtarget.com/whatis/definition/pixel</a:t>
            </a:r>
            <a:r>
              <a:rPr lang="en-US" sz="1400">
                <a:latin typeface="Segoe UI"/>
                <a:ea typeface="+mn-lt"/>
                <a:cs typeface="Segoe UI"/>
              </a:rPr>
              <a:t> </a:t>
            </a:r>
            <a:endParaRPr lang="en-US" sz="1400">
              <a:latin typeface="Segoe UI"/>
              <a:cs typeface="Segoe UI"/>
            </a:endParaRPr>
          </a:p>
          <a:p>
            <a:r>
              <a:rPr lang="en-US" sz="1400">
                <a:effectLst/>
                <a:latin typeface="Segoe UI"/>
                <a:cs typeface="Segoe UI"/>
              </a:rPr>
              <a:t>Bruna. (2022, July 14). </a:t>
            </a:r>
            <a:r>
              <a:rPr lang="en-US" sz="1400" i="1">
                <a:effectLst/>
                <a:latin typeface="Segoe UI"/>
                <a:cs typeface="Segoe UI"/>
              </a:rPr>
              <a:t>Color models explained (2024) </a:t>
            </a:r>
            <a:r>
              <a:rPr lang="en-US" sz="1400">
                <a:effectLst/>
                <a:latin typeface="Segoe UI"/>
                <a:cs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https://www.colorsexplained.com/color-models/</a:t>
            </a:r>
            <a:r>
              <a:rPr lang="en-US" sz="1400">
                <a:effectLst/>
                <a:latin typeface="Segoe UI"/>
                <a:cs typeface="Segoe UI"/>
              </a:rPr>
              <a:t>   </a:t>
            </a:r>
          </a:p>
          <a:p>
            <a:r>
              <a:rPr lang="en-US" sz="1400">
                <a:effectLst/>
                <a:latin typeface="Segoe UI"/>
                <a:cs typeface="Segoe UI"/>
              </a:rPr>
              <a:t>Pantone. (n.d.). </a:t>
            </a:r>
            <a:r>
              <a:rPr lang="en-US" sz="1400">
                <a:effectLst/>
                <a:latin typeface="Segoe UI"/>
                <a:cs typeface="Segoe UI"/>
                <a:hlinkClick r:id="rId4"/>
              </a:rPr>
              <a:t>https://www.pantone.com/articles/color-fundamentals/color-models-explained</a:t>
            </a:r>
            <a:r>
              <a:rPr lang="en-US" sz="1400">
                <a:effectLst/>
                <a:latin typeface="Segoe UI"/>
                <a:cs typeface="Segoe UI"/>
              </a:rPr>
              <a:t>  </a:t>
            </a:r>
            <a:endParaRPr lang="en-US" sz="1400" b="1">
              <a:latin typeface="Segoe UI"/>
              <a:cs typeface="Segoe UI"/>
            </a:endParaRPr>
          </a:p>
          <a:p>
            <a:r>
              <a:rPr lang="en-US" sz="1400">
                <a:latin typeface="Segoe UI"/>
                <a:ea typeface="+mn-lt"/>
                <a:cs typeface="Segoe UI"/>
              </a:rPr>
              <a:t>GeeksforGeeks. (2023, May 9). </a:t>
            </a:r>
            <a:r>
              <a:rPr lang="en-US" sz="1400" i="1">
                <a:latin typeface="Segoe UI"/>
                <a:ea typeface="+mn-lt"/>
                <a:cs typeface="Segoe UI"/>
              </a:rPr>
              <a:t>Difference between RGB, CMYK, HSV, and </a:t>
            </a:r>
            <a:r>
              <a:rPr lang="en-US" sz="1400" i="1" err="1">
                <a:latin typeface="Segoe UI"/>
                <a:ea typeface="+mn-lt"/>
                <a:cs typeface="Segoe UI"/>
              </a:rPr>
              <a:t>Yiq</a:t>
            </a:r>
            <a:r>
              <a:rPr lang="en-US" sz="1400" i="1">
                <a:latin typeface="Segoe UI"/>
                <a:ea typeface="+mn-lt"/>
                <a:cs typeface="Segoe UI"/>
              </a:rPr>
              <a:t> color models</a:t>
            </a:r>
            <a:r>
              <a:rPr lang="en-US" sz="1400">
                <a:latin typeface="Segoe UI"/>
                <a:ea typeface="+mn-lt"/>
                <a:cs typeface="Segoe UI"/>
              </a:rPr>
              <a:t>. </a:t>
            </a:r>
            <a:r>
              <a:rPr lang="en-US" sz="1400">
                <a:latin typeface="Segoe UI"/>
                <a:ea typeface="+mn-lt"/>
                <a:cs typeface="Segoe UI"/>
                <a:hlinkClick r:id="rId5"/>
              </a:rPr>
              <a:t>https://www.geeksforgeeks.org/difference-between-rgb-cmyk-hsv-and-yiq-color-models/</a:t>
            </a:r>
            <a:r>
              <a:rPr lang="en-US" sz="1400">
                <a:latin typeface="Segoe UI"/>
                <a:ea typeface="+mn-lt"/>
                <a:cs typeface="Segoe UI"/>
              </a:rPr>
              <a:t> </a:t>
            </a:r>
            <a:endParaRPr lang="en-US" sz="1400" b="1">
              <a:latin typeface="Segoe UI"/>
              <a:cs typeface="Segoe UI"/>
            </a:endParaRPr>
          </a:p>
          <a:p>
            <a:endParaRPr lang="en-US" sz="2000" b="1">
              <a:latin typeface="Aptos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045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18F0A-1905-A314-6976-FFED2AECE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" panose="020B0502040204020203" pitchFamily="34" charset="0"/>
                <a:cs typeface="Segoe UI" panose="020B0502040204020203" pitchFamily="34" charset="0"/>
              </a:rPr>
              <a:t>Abstract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CF494B-0060-BE8D-BD70-9EC17DF2E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n-US" b="1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“Realm of Pixels and Color Models Challenge 2,”</a:t>
            </a:r>
            <a:r>
              <a:rPr lang="en-US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 user explores the world of pixels and color models, learning from elements like RGB and CMYK. Through this journey, user discovers how models are different from one another.</a:t>
            </a:r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549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1C5056-9073-FED7-6C99-90577F37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" panose="020B0502040204020203" pitchFamily="34" charset="0"/>
                <a:cs typeface="Segoe UI" panose="020B0502040204020203" pitchFamily="34" charset="0"/>
              </a:rPr>
              <a:t>A Color mystery story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B4B6FB-A1D7-96EB-0584-F8623320E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Unraveling the Mystery of Color Models</a:t>
            </a:r>
          </a:p>
          <a:p>
            <a:pPr marL="0" indent="0">
              <a:buNone/>
            </a:pPr>
            <a:r>
              <a:rPr lang="en-US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with Pixel Investigator!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65FF74-9D52-F94F-4863-F2AF360D2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865" y="2763057"/>
            <a:ext cx="3832274" cy="38666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0E7DCC-38D7-23C4-82E8-AA489947A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1991" y="2932810"/>
            <a:ext cx="3932963" cy="39251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3319C4-6012-7A1D-7BF4-E0EDBAE6A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463" y="221720"/>
            <a:ext cx="2348456" cy="2302256"/>
          </a:xfrm>
          <a:prstGeom prst="rect">
            <a:avLst/>
          </a:prstGeom>
        </p:spPr>
      </p:pic>
      <p:pic>
        <p:nvPicPr>
          <p:cNvPr id="10" name="Picture 9" descr="A cartoon of a cell phone&#10;&#10;Description automatically generated">
            <a:extLst>
              <a:ext uri="{FF2B5EF4-FFF2-40B4-BE49-F238E27FC236}">
                <a16:creationId xmlns:a16="http://schemas.microsoft.com/office/drawing/2014/main" id="{94F8C11E-9693-9CDC-548B-195BC952A0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2134" y="4334025"/>
            <a:ext cx="2278191" cy="224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52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artoon of a person holding a magnifying glass&#10;&#10;Description automatically generated">
            <a:extLst>
              <a:ext uri="{FF2B5EF4-FFF2-40B4-BE49-F238E27FC236}">
                <a16:creationId xmlns:a16="http://schemas.microsoft.com/office/drawing/2014/main" id="{2E316024-065A-DF07-4724-FD35C346C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531322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5" name="Picture 14" descr="A pixelated robot with blue eyes&#10;&#10;Description automatically generated">
            <a:extLst>
              <a:ext uri="{FF2B5EF4-FFF2-40B4-BE49-F238E27FC236}">
                <a16:creationId xmlns:a16="http://schemas.microsoft.com/office/drawing/2014/main" id="{CCCBC537-C15A-55CA-5732-100B5E31A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8725" y="3073230"/>
            <a:ext cx="3247249" cy="3253796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9EA1177A-8955-C7F4-1E56-AF7FB725BAF2}"/>
              </a:ext>
            </a:extLst>
          </p:cNvPr>
          <p:cNvSpPr/>
          <p:nvPr/>
        </p:nvSpPr>
        <p:spPr>
          <a:xfrm>
            <a:off x="239782" y="614050"/>
            <a:ext cx="4725162" cy="1590158"/>
          </a:xfrm>
          <a:prstGeom prst="wedgeRoundRectCallout">
            <a:avLst>
              <a:gd name="adj1" fmla="val 121492"/>
              <a:gd name="adj2" fmla="val 106525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Hello, I’m a 1080p Highly Disciplined pixel investigator, also known as HD. But you can call me Investigator Pixels.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F2CA5EAC-D1D7-916A-30CC-3BE468AB687D}"/>
              </a:ext>
            </a:extLst>
          </p:cNvPr>
          <p:cNvSpPr/>
          <p:nvPr/>
        </p:nvSpPr>
        <p:spPr>
          <a:xfrm>
            <a:off x="2827607" y="3684298"/>
            <a:ext cx="2829294" cy="2145833"/>
          </a:xfrm>
          <a:prstGeom prst="wedgeRoundRectCallout">
            <a:avLst>
              <a:gd name="adj1" fmla="val -104622"/>
              <a:gd name="adj2" fmla="val -2451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 Investigator Pixels, can you tell me how to find a suspect based on the color model that they use?</a:t>
            </a:r>
          </a:p>
        </p:txBody>
      </p:sp>
    </p:spTree>
    <p:extLst>
      <p:ext uri="{BB962C8B-B14F-4D97-AF65-F5344CB8AC3E}">
        <p14:creationId xmlns:p14="http://schemas.microsoft.com/office/powerpoint/2010/main" val="3777810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artoon character holding a magnifying glass&#10;&#10;Description automatically generated">
            <a:extLst>
              <a:ext uri="{FF2B5EF4-FFF2-40B4-BE49-F238E27FC236}">
                <a16:creationId xmlns:a16="http://schemas.microsoft.com/office/drawing/2014/main" id="{034C4D03-5CAA-539F-F57A-1F54E6DA7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6" r="3" b="3"/>
          <a:stretch/>
        </p:blipFill>
        <p:spPr>
          <a:xfrm>
            <a:off x="5895473" y="-3"/>
            <a:ext cx="7691488" cy="7281831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  <p:pic>
        <p:nvPicPr>
          <p:cNvPr id="7" name="Picture 6" descr="A cartoon of a cell phone&#10;&#10;Description automatically generated">
            <a:extLst>
              <a:ext uri="{FF2B5EF4-FFF2-40B4-BE49-F238E27FC236}">
                <a16:creationId xmlns:a16="http://schemas.microsoft.com/office/drawing/2014/main" id="{A7173AF2-BE9F-9725-AAE6-0729F90B24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7493" y="3246995"/>
            <a:ext cx="3264820" cy="3218620"/>
          </a:xfrm>
          <a:prstGeom prst="rect">
            <a:avLst/>
          </a:prstGeom>
        </p:spPr>
      </p:pic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FEB7E01-6FE8-1AC0-A450-CC4D3A8F059F}"/>
              </a:ext>
            </a:extLst>
          </p:cNvPr>
          <p:cNvSpPr/>
          <p:nvPr/>
        </p:nvSpPr>
        <p:spPr>
          <a:xfrm>
            <a:off x="680795" y="150687"/>
            <a:ext cx="6607707" cy="1328216"/>
          </a:xfrm>
          <a:prstGeom prst="wedgeRoundRectCallout">
            <a:avLst>
              <a:gd name="adj1" fmla="val 78831"/>
              <a:gd name="adj2" fmla="val 138982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Sure thing! For starters, if the suspect is using an </a:t>
            </a:r>
            <a:r>
              <a:rPr lang="en-US" sz="2000" b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 color model</a:t>
            </a:r>
            <a:r>
              <a:rPr lang="en-US" sz="20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it’s most likely a digital device, like a smartphone or computer screen.</a:t>
            </a:r>
            <a:endParaRPr lang="en-US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Picture 7" descr="A pixelated cartoon of a robot&#10;&#10;Description automatically generated">
            <a:extLst>
              <a:ext uri="{FF2B5EF4-FFF2-40B4-BE49-F238E27FC236}">
                <a16:creationId xmlns:a16="http://schemas.microsoft.com/office/drawing/2014/main" id="{5DEDA844-0866-CB9A-3C5D-2C0B874D7B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1770" y="3816115"/>
            <a:ext cx="3191975" cy="3253797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9EA1177A-8955-C7F4-1E56-AF7FB725BAF2}"/>
              </a:ext>
            </a:extLst>
          </p:cNvPr>
          <p:cNvSpPr/>
          <p:nvPr/>
        </p:nvSpPr>
        <p:spPr>
          <a:xfrm>
            <a:off x="1320891" y="2062903"/>
            <a:ext cx="5001513" cy="1612018"/>
          </a:xfrm>
          <a:prstGeom prst="wedgeRoundRectCallout">
            <a:avLst>
              <a:gd name="adj1" fmla="val 87267"/>
              <a:gd name="adj2" fmla="val -4782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That’s because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an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additive color model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where colors are created by adding light—red, green, and blue—to make other colors. It’s used by anything that emits backlight, like screens.</a:t>
            </a:r>
            <a:endParaRPr lang="en-US" sz="24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F2CA5EAC-D1D7-916A-30CC-3BE468AB687D}"/>
              </a:ext>
            </a:extLst>
          </p:cNvPr>
          <p:cNvSpPr/>
          <p:nvPr/>
        </p:nvSpPr>
        <p:spPr>
          <a:xfrm>
            <a:off x="2407001" y="5813447"/>
            <a:ext cx="2829294" cy="957781"/>
          </a:xfrm>
          <a:prstGeom prst="wedgeRoundRectCallout">
            <a:avLst>
              <a:gd name="adj1" fmla="val 35270"/>
              <a:gd name="adj2" fmla="val -71168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/>
                <a:cs typeface="Segoe UI"/>
              </a:rPr>
              <a:t>So</a:t>
            </a:r>
            <a:r>
              <a:rPr lang="en-US" sz="2000" b="1">
                <a:solidFill>
                  <a:schemeClr val="tx1"/>
                </a:solidFill>
                <a:latin typeface="Segoe UI"/>
                <a:cs typeface="Segoe UI"/>
              </a:rPr>
              <a:t> RGB </a:t>
            </a:r>
            <a:r>
              <a:rPr lang="en-US" sz="2000">
                <a:solidFill>
                  <a:schemeClr val="tx1"/>
                </a:solidFill>
                <a:latin typeface="Segoe UI"/>
                <a:cs typeface="Segoe UI"/>
              </a:rPr>
              <a:t>means the suspect is likely using some sort of screen?</a:t>
            </a:r>
          </a:p>
        </p:txBody>
      </p:sp>
    </p:spTree>
    <p:extLst>
      <p:ext uri="{BB962C8B-B14F-4D97-AF65-F5344CB8AC3E}">
        <p14:creationId xmlns:p14="http://schemas.microsoft.com/office/powerpoint/2010/main" val="421008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DC4139D-F137-FBD1-56EC-E268AE21A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5761" y="-160187"/>
            <a:ext cx="687158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toy robot holding a screwdriver&#10;&#10;Description automatically generated">
            <a:extLst>
              <a:ext uri="{FF2B5EF4-FFF2-40B4-BE49-F238E27FC236}">
                <a16:creationId xmlns:a16="http://schemas.microsoft.com/office/drawing/2014/main" id="{66FD9FC5-BC66-5101-2848-6DE046C4E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9879" y="53396"/>
            <a:ext cx="2863130" cy="28888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F9F1CB-3CE8-2406-BD22-7E7FF1608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651" y="1643350"/>
            <a:ext cx="2967739" cy="2909356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277080E0-F18A-330D-598B-723D25C21141}"/>
              </a:ext>
            </a:extLst>
          </p:cNvPr>
          <p:cNvSpPr/>
          <p:nvPr/>
        </p:nvSpPr>
        <p:spPr>
          <a:xfrm>
            <a:off x="4926117" y="53396"/>
            <a:ext cx="4015625" cy="1589954"/>
          </a:xfrm>
          <a:prstGeom prst="wedgeRoundRectCallout">
            <a:avLst>
              <a:gd name="adj1" fmla="val -93003"/>
              <a:gd name="adj2" fmla="val 132787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Exactly! On the other hand, if they’re using a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 color model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that points to the use of a Printer. In addition,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a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subtractive color model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F6D2D71D-3276-97F8-B818-54F9D223D819}"/>
              </a:ext>
            </a:extLst>
          </p:cNvPr>
          <p:cNvSpPr/>
          <p:nvPr/>
        </p:nvSpPr>
        <p:spPr>
          <a:xfrm>
            <a:off x="8425012" y="3883685"/>
            <a:ext cx="2474369" cy="928817"/>
          </a:xfrm>
          <a:prstGeom prst="wedgeRoundRectCallout">
            <a:avLst>
              <a:gd name="adj1" fmla="val 36911"/>
              <a:gd name="adj2" fmla="val -32491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Subtractive? What does that mean?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4DE58FEB-6098-79FD-EA91-2A7964E3A98E}"/>
              </a:ext>
            </a:extLst>
          </p:cNvPr>
          <p:cNvSpPr/>
          <p:nvPr/>
        </p:nvSpPr>
        <p:spPr>
          <a:xfrm>
            <a:off x="5395924" y="5243466"/>
            <a:ext cx="6380838" cy="1304172"/>
          </a:xfrm>
          <a:prstGeom prst="wedgeRoundRectCallout">
            <a:avLst>
              <a:gd name="adj1" fmla="val -85830"/>
              <a:gd name="adj2" fmla="val -228336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subtractive color models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colors are created by subtracting light.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—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yan,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agenta,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ellow, and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ey (Black)—is used in printing. Ink absorbs light, and what you see is the light that isn’t absorbed.</a:t>
            </a:r>
          </a:p>
        </p:txBody>
      </p:sp>
    </p:spTree>
    <p:extLst>
      <p:ext uri="{BB962C8B-B14F-4D97-AF65-F5344CB8AC3E}">
        <p14:creationId xmlns:p14="http://schemas.microsoft.com/office/powerpoint/2010/main" val="997320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BEFD8EE-9991-8765-669C-0C8B10E58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1769" y="-183542"/>
            <a:ext cx="2840231" cy="2849991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55163817-DC06-5F42-3406-F77E2405637D}"/>
              </a:ext>
            </a:extLst>
          </p:cNvPr>
          <p:cNvSpPr/>
          <p:nvPr/>
        </p:nvSpPr>
        <p:spPr>
          <a:xfrm>
            <a:off x="4838978" y="700817"/>
            <a:ext cx="3650265" cy="1011629"/>
          </a:xfrm>
          <a:prstGeom prst="wedgeRoundRectCallout">
            <a:avLst>
              <a:gd name="adj1" fmla="val 111913"/>
              <a:gd name="adj2" fmla="val -448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equals digital, and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equals printing. Got it!</a:t>
            </a:r>
            <a:endParaRPr lang="en-US" sz="24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C7075C-7062-2971-1282-481080BFFD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2" b="632"/>
          <a:stretch/>
        </p:blipFill>
        <p:spPr>
          <a:xfrm>
            <a:off x="-625471" y="-280317"/>
            <a:ext cx="6161483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FF8147D2-BF17-EAD2-EF2E-ACD4E2C4EBD8}"/>
              </a:ext>
            </a:extLst>
          </p:cNvPr>
          <p:cNvSpPr/>
          <p:nvPr/>
        </p:nvSpPr>
        <p:spPr>
          <a:xfrm>
            <a:off x="5170909" y="3394423"/>
            <a:ext cx="6656221" cy="2849990"/>
          </a:xfrm>
          <a:prstGeom prst="wedgeRoundRectCallout">
            <a:avLst>
              <a:gd name="adj1" fmla="val -85015"/>
              <a:gd name="adj2" fmla="val -75837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 on!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Additive models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like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create color by adding light, while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subtractive models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like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work by taking it away.</a:t>
            </a:r>
          </a:p>
          <a:p>
            <a:pPr algn="ctr"/>
            <a:endParaRPr lang="en-US" sz="20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 are other models too, like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HSL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for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ue,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aturation, and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ightness, or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but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the most common for digital and print</a:t>
            </a:r>
          </a:p>
        </p:txBody>
      </p:sp>
    </p:spTree>
    <p:extLst>
      <p:ext uri="{BB962C8B-B14F-4D97-AF65-F5344CB8AC3E}">
        <p14:creationId xmlns:p14="http://schemas.microsoft.com/office/powerpoint/2010/main" val="1599162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artoon character holding a magnifying glass&#10;&#10;Description automatically generated">
            <a:extLst>
              <a:ext uri="{FF2B5EF4-FFF2-40B4-BE49-F238E27FC236}">
                <a16:creationId xmlns:a16="http://schemas.microsoft.com/office/drawing/2014/main" id="{DA5D59D4-771D-8F6E-1104-1CC44D7A1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" r="-2" b="-2"/>
          <a:stretch/>
        </p:blipFill>
        <p:spPr>
          <a:xfrm>
            <a:off x="-1012889" y="28937"/>
            <a:ext cx="6649420" cy="6607297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C190E1-E524-A598-3B2D-14F9ED3DB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6159" y="0"/>
            <a:ext cx="4260708" cy="4289791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DB4C9E17-33D1-4F1C-2C81-1298C632200F}"/>
              </a:ext>
            </a:extLst>
          </p:cNvPr>
          <p:cNvSpPr/>
          <p:nvPr/>
        </p:nvSpPr>
        <p:spPr>
          <a:xfrm>
            <a:off x="4934647" y="220256"/>
            <a:ext cx="3390621" cy="1328216"/>
          </a:xfrm>
          <a:prstGeom prst="wedgeRoundRectCallout">
            <a:avLst>
              <a:gd name="adj1" fmla="val 107710"/>
              <a:gd name="adj2" fmla="val 7958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Thanks, Investigator Pixels! I feel more prepared to find suspects!</a:t>
            </a:r>
            <a:endParaRPr lang="en-US" sz="24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261E167F-D5AB-577E-CF41-1687AC7E14E6}"/>
              </a:ext>
            </a:extLst>
          </p:cNvPr>
          <p:cNvSpPr/>
          <p:nvPr/>
        </p:nvSpPr>
        <p:spPr>
          <a:xfrm>
            <a:off x="6005215" y="4510047"/>
            <a:ext cx="5688425" cy="1698647"/>
          </a:xfrm>
          <a:prstGeom prst="wedgeRoundRectCallout">
            <a:avLst>
              <a:gd name="adj1" fmla="val -96346"/>
              <a:gd name="adj2" fmla="val -134657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Glad to help! Just remember—whether you’re dealing with light or ink, every color tells a story. Stay sharp!</a:t>
            </a:r>
            <a:endParaRPr lang="en-US" sz="24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787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0D9893-D7BF-FC62-E40B-7DD5DB605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040" y="1367843"/>
            <a:ext cx="10515600" cy="15001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96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END</a:t>
            </a:r>
          </a:p>
        </p:txBody>
      </p:sp>
      <p:pic>
        <p:nvPicPr>
          <p:cNvPr id="3" name="Picture 2" descr="Cartoon of a person holding a magnifying glass&#10;&#10;Description automatically generated">
            <a:extLst>
              <a:ext uri="{FF2B5EF4-FFF2-40B4-BE49-F238E27FC236}">
                <a16:creationId xmlns:a16="http://schemas.microsoft.com/office/drawing/2014/main" id="{5D9C338B-C64D-95D3-F5BD-AE8829616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2484" y="988314"/>
            <a:ext cx="4986284" cy="5665944"/>
          </a:xfrm>
          <a:prstGeom prst="rect">
            <a:avLst/>
          </a:prstGeom>
        </p:spPr>
      </p:pic>
      <p:pic>
        <p:nvPicPr>
          <p:cNvPr id="7" name="Picture 6" descr="A toy robot holding a screwdriver&#10;&#10;Description automatically generated">
            <a:extLst>
              <a:ext uri="{FF2B5EF4-FFF2-40B4-BE49-F238E27FC236}">
                <a16:creationId xmlns:a16="http://schemas.microsoft.com/office/drawing/2014/main" id="{F66C4513-4CB2-A7B6-3ECC-825D66DAE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336" y="4115339"/>
            <a:ext cx="2729194" cy="2744016"/>
          </a:xfrm>
          <a:prstGeom prst="rect">
            <a:avLst/>
          </a:prstGeom>
        </p:spPr>
      </p:pic>
      <p:pic>
        <p:nvPicPr>
          <p:cNvPr id="9" name="Picture 8" descr="A cartoon of a cell phone&#10;&#10;Description automatically generated">
            <a:extLst>
              <a:ext uri="{FF2B5EF4-FFF2-40B4-BE49-F238E27FC236}">
                <a16:creationId xmlns:a16="http://schemas.microsoft.com/office/drawing/2014/main" id="{A971E7EA-FCAF-0A06-2CFD-65549A48A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522" y="2862788"/>
            <a:ext cx="3264820" cy="3817334"/>
          </a:xfrm>
          <a:prstGeom prst="rect">
            <a:avLst/>
          </a:prstGeom>
        </p:spPr>
      </p:pic>
      <p:pic>
        <p:nvPicPr>
          <p:cNvPr id="8" name="Picture 7" descr="A cartoon of a printer&#10;&#10;Description automatically generated">
            <a:extLst>
              <a:ext uri="{FF2B5EF4-FFF2-40B4-BE49-F238E27FC236}">
                <a16:creationId xmlns:a16="http://schemas.microsoft.com/office/drawing/2014/main" id="{60D13F68-659B-E5C4-B23F-2000446BA4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1699" y="4208833"/>
            <a:ext cx="3247439" cy="264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08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A04 "Image Processing Adventure Quest"  Martin Demel, Brandie Griffin, Jordan Allen, Sydney Chilson, Marvin Azuogu.    Department of Science, Technology, Engineering &amp; Math, Houston Community College  ITAI-1370: History of Artificial Intelligence   Patricia McManus  September 18th, 2024</vt:lpstr>
      <vt:lpstr>Abstract</vt:lpstr>
      <vt:lpstr>A Color mystery story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martin.demel-W216901110</dc:creator>
  <cp:lastModifiedBy>BRANDIE GRIFFIN</cp:lastModifiedBy>
  <cp:revision>2</cp:revision>
  <dcterms:created xsi:type="dcterms:W3CDTF">2024-09-14T16:45:08Z</dcterms:created>
  <dcterms:modified xsi:type="dcterms:W3CDTF">2024-09-18T23:23:56Z</dcterms:modified>
</cp:coreProperties>
</file>